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45" r:id="rId5"/>
    <p:sldId id="308" r:id="rId6"/>
    <p:sldId id="303" r:id="rId7"/>
    <p:sldId id="318" r:id="rId8"/>
    <p:sldId id="332" r:id="rId9"/>
    <p:sldId id="321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290" r:id="rId18"/>
    <p:sldId id="291" r:id="rId19"/>
    <p:sldId id="292" r:id="rId20"/>
    <p:sldId id="293" r:id="rId21"/>
    <p:sldId id="294" r:id="rId22"/>
    <p:sldId id="327" r:id="rId23"/>
    <p:sldId id="341" r:id="rId24"/>
    <p:sldId id="342" r:id="rId25"/>
    <p:sldId id="343" r:id="rId26"/>
    <p:sldId id="344" r:id="rId27"/>
    <p:sldId id="322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5" r:id="rId36"/>
    <p:sldId id="356" r:id="rId37"/>
    <p:sldId id="358" r:id="rId38"/>
    <p:sldId id="266" r:id="rId3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686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668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577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477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644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222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838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706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877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080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705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92371-AD83-4E22-B341-ECF2EDAAA462}" type="datetimeFigureOut">
              <a:rPr lang="es-PE" smtClean="0"/>
              <a:t>28/10/2021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181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mp"/><Relationship Id="rId3" Type="http://schemas.openxmlformats.org/officeDocument/2006/relationships/image" Target="../media/image5.png"/><Relationship Id="rId7" Type="http://schemas.openxmlformats.org/officeDocument/2006/relationships/image" Target="../media/image22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mp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tmp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mp"/><Relationship Id="rId3" Type="http://schemas.openxmlformats.org/officeDocument/2006/relationships/image" Target="../media/image18.png"/><Relationship Id="rId7" Type="http://schemas.openxmlformats.org/officeDocument/2006/relationships/image" Target="../media/image32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mp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7" Type="http://schemas.openxmlformats.org/officeDocument/2006/relationships/image" Target="../media/image38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tmp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46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tmp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7" Type="http://schemas.openxmlformats.org/officeDocument/2006/relationships/image" Target="../media/image68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tmp"/><Relationship Id="rId5" Type="http://schemas.openxmlformats.org/officeDocument/2006/relationships/image" Target="../media/image66.tmp"/><Relationship Id="rId4" Type="http://schemas.openxmlformats.org/officeDocument/2006/relationships/image" Target="../media/image65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5.png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mp"/><Relationship Id="rId3" Type="http://schemas.openxmlformats.org/officeDocument/2006/relationships/image" Target="../media/image7.tmp"/><Relationship Id="rId7" Type="http://schemas.openxmlformats.org/officeDocument/2006/relationships/image" Target="../media/image1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mp"/><Relationship Id="rId3" Type="http://schemas.openxmlformats.org/officeDocument/2006/relationships/image" Target="../media/image9.tmp"/><Relationship Id="rId7" Type="http://schemas.openxmlformats.org/officeDocument/2006/relationships/image" Target="../media/image15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mp"/><Relationship Id="rId5" Type="http://schemas.openxmlformats.org/officeDocument/2006/relationships/image" Target="../media/image13.tmp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0" y="788669"/>
            <a:ext cx="12188757" cy="6046471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 l="-1" t="-16438" r="-2331" b="-80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88" y="2821651"/>
            <a:ext cx="6327475" cy="1308573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4088741" y="5992259"/>
            <a:ext cx="3917238" cy="387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solidFill>
                  <a:srgbClr val="079CF7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www.inictel-uni.edu.pe</a:t>
            </a:r>
          </a:p>
        </p:txBody>
      </p:sp>
    </p:spTree>
    <p:extLst>
      <p:ext uri="{BB962C8B-B14F-4D97-AF65-F5344CB8AC3E}">
        <p14:creationId xmlns:p14="http://schemas.microsoft.com/office/powerpoint/2010/main" val="26850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0" y="1650008"/>
            <a:ext cx="5781675" cy="25146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6.3. Red Neuronal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Feedforward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2" name="Picture 2" descr="How to build a simple artificial neural network with Go ...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8"/>
          <a:stretch/>
        </p:blipFill>
        <p:spPr bwMode="auto">
          <a:xfrm>
            <a:off x="2893529" y="1650008"/>
            <a:ext cx="6440794" cy="25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547" y="4310251"/>
            <a:ext cx="6438900" cy="1457325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75" y="4359210"/>
            <a:ext cx="1571844" cy="352474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654" y="4886491"/>
            <a:ext cx="790685" cy="304843"/>
          </a:xfrm>
          <a:prstGeom prst="rect">
            <a:avLst/>
          </a:prstGeom>
        </p:spPr>
      </p:pic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98" y="5366141"/>
            <a:ext cx="3724795" cy="762106"/>
          </a:xfrm>
          <a:prstGeom prst="rect">
            <a:avLst/>
          </a:prstGeom>
        </p:spPr>
      </p:pic>
      <p:pic>
        <p:nvPicPr>
          <p:cNvPr id="13" name="Imagen 12" descr="Recorte de pantall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72" y="5599536"/>
            <a:ext cx="1752845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6.3. Entrenamiento de una red neuronal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898250" y="1946101"/>
                <a:ext cx="10395498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dirty="0"/>
                  <a:t>El objetivo del entrenamiento es </a:t>
                </a:r>
                <a:r>
                  <a:rPr lang="es-PE" b="1" dirty="0"/>
                  <a:t>encontrar</a:t>
                </a:r>
                <a:r>
                  <a:rPr lang="es-PE" dirty="0"/>
                  <a:t> los parámetros (</a:t>
                </a:r>
                <a14:m>
                  <m:oMath xmlns:m="http://schemas.openxmlformats.org/officeDocument/2006/math">
                    <m:r>
                      <a:rPr lang="es-PE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s-PE" dirty="0"/>
                  <a:t> y 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PE" dirty="0"/>
                  <a:t>) de todas las capas de la red neuronal que toma una entrada </a:t>
                </a:r>
                <a14:m>
                  <m:oMath xmlns:m="http://schemas.openxmlformats.org/officeDocument/2006/math">
                    <m:r>
                      <a:rPr lang="es-PE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s-PE" dirty="0"/>
                  <a:t> y produce una salida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P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PE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s-PE" dirty="0"/>
                  <a:t> lo más cercana posible al valor de referencia </a:t>
                </a:r>
                <a14:m>
                  <m:oMath xmlns:m="http://schemas.openxmlformats.org/officeDocument/2006/math">
                    <m:r>
                      <a:rPr lang="es-PE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s-PE" dirty="0"/>
                  <a:t>.</a:t>
                </a:r>
              </a:p>
              <a:p>
                <a:endParaRPr lang="es-P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PE" dirty="0"/>
                  <a:t>Función objetivo o función de pérdida: </a:t>
                </a:r>
                <a:r>
                  <a:rPr lang="es-PE" b="1" dirty="0"/>
                  <a:t>Cross-</a:t>
                </a:r>
                <a:r>
                  <a:rPr lang="es-PE" b="1" dirty="0" err="1"/>
                  <a:t>entropy</a:t>
                </a:r>
                <a:endParaRPr lang="es-PE" b="1" dirty="0"/>
              </a:p>
              <a:p>
                <a:endParaRPr lang="es-PE" dirty="0"/>
              </a:p>
              <a:p>
                <a:r>
                  <a:rPr lang="es-PE" dirty="0"/>
                  <a:t>Clasificación binaria:</a:t>
                </a:r>
              </a:p>
              <a:p>
                <a:endParaRPr lang="es-PE" dirty="0"/>
              </a:p>
              <a:p>
                <a:endParaRPr lang="es-PE" dirty="0"/>
              </a:p>
              <a:p>
                <a:endParaRPr lang="es-PE" dirty="0"/>
              </a:p>
              <a:p>
                <a:r>
                  <a:rPr lang="es-PE" dirty="0"/>
                  <a:t>Clasificación de múltiples clases:</a:t>
                </a:r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50" y="1946101"/>
                <a:ext cx="10395498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469" t="-1064" b="-234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89" y="3855777"/>
            <a:ext cx="5868219" cy="381053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4" y="4808423"/>
            <a:ext cx="2600688" cy="819264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909" y="5925498"/>
            <a:ext cx="2210108" cy="371527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36" y="5726642"/>
            <a:ext cx="2934109" cy="781159"/>
          </a:xfrm>
          <a:prstGeom prst="rect">
            <a:avLst/>
          </a:prstGeom>
        </p:spPr>
      </p:pic>
      <p:cxnSp>
        <p:nvCxnSpPr>
          <p:cNvPr id="12" name="Conector recto de flecha 11"/>
          <p:cNvCxnSpPr>
            <a:stCxn id="9" idx="3"/>
            <a:endCxn id="10" idx="1"/>
          </p:cNvCxnSpPr>
          <p:nvPr/>
        </p:nvCxnSpPr>
        <p:spPr>
          <a:xfrm>
            <a:off x="5871017" y="6111262"/>
            <a:ext cx="458519" cy="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3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6.3. Entrenamiento de una red neuronal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Algoritmo de optimización: </a:t>
            </a:r>
            <a:r>
              <a:rPr lang="es-PE" b="1" dirty="0" err="1"/>
              <a:t>Gradient</a:t>
            </a:r>
            <a:r>
              <a:rPr lang="es-PE" b="1" dirty="0"/>
              <a:t> </a:t>
            </a:r>
            <a:r>
              <a:rPr lang="es-PE" b="1" dirty="0" err="1"/>
              <a:t>Descent</a:t>
            </a:r>
            <a:endParaRPr lang="es-PE" b="1" dirty="0"/>
          </a:p>
          <a:p>
            <a:endParaRPr lang="es-PE" dirty="0"/>
          </a:p>
          <a:p>
            <a:r>
              <a:rPr lang="es-PE" b="1" dirty="0" err="1"/>
              <a:t>Backpropagation</a:t>
            </a:r>
            <a:endParaRPr lang="es-PE" b="1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585" y="3432043"/>
            <a:ext cx="5781675" cy="2514600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76" y="3674789"/>
            <a:ext cx="2333951" cy="2029108"/>
          </a:xfrm>
          <a:prstGeom prst="rect">
            <a:avLst/>
          </a:prstGeom>
        </p:spPr>
      </p:pic>
      <p:pic>
        <p:nvPicPr>
          <p:cNvPr id="13" name="Imagen 12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47" y="3369946"/>
            <a:ext cx="5572903" cy="2638793"/>
          </a:xfrm>
          <a:prstGeom prst="rect">
            <a:avLst/>
          </a:prstGeom>
        </p:spPr>
      </p:pic>
      <p:pic>
        <p:nvPicPr>
          <p:cNvPr id="18" name="Imagen 17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89" y="2817972"/>
            <a:ext cx="5144218" cy="3686689"/>
          </a:xfrm>
          <a:prstGeom prst="rect">
            <a:avLst/>
          </a:prstGeom>
        </p:spPr>
      </p:pic>
      <p:pic>
        <p:nvPicPr>
          <p:cNvPr id="21" name="Imagen 20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33" y="4355920"/>
            <a:ext cx="1648055" cy="666843"/>
          </a:xfrm>
          <a:prstGeom prst="rect">
            <a:avLst/>
          </a:prstGeom>
        </p:spPr>
      </p:pic>
      <p:pic>
        <p:nvPicPr>
          <p:cNvPr id="22" name="Imagen 21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09" y="4046316"/>
            <a:ext cx="191479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6.3. Entrenamiento de una red neuronal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7" name="Imagen 16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83" y="2071668"/>
            <a:ext cx="8202170" cy="3943900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91" y="4336857"/>
            <a:ext cx="2562583" cy="695422"/>
          </a:xfrm>
          <a:prstGeom prst="rect">
            <a:avLst/>
          </a:prstGeom>
        </p:spPr>
      </p:pic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9" y="3060329"/>
            <a:ext cx="2238687" cy="1971950"/>
          </a:xfrm>
          <a:prstGeom prst="rect">
            <a:avLst/>
          </a:prstGeom>
        </p:spPr>
      </p:pic>
      <p:pic>
        <p:nvPicPr>
          <p:cNvPr id="13" name="Imagen 12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945551"/>
            <a:ext cx="3086531" cy="752580"/>
          </a:xfrm>
          <a:prstGeom prst="rect">
            <a:avLst/>
          </a:prstGeom>
        </p:spPr>
      </p:pic>
      <p:pic>
        <p:nvPicPr>
          <p:cNvPr id="18" name="Imagen 17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569" y="1982904"/>
            <a:ext cx="247684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AutoShape 4" descr="3D Robotics - Wikipedia, la enciclopedia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3" name="AutoShape 8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" name="AutoShape 10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7" name="AutoShape 12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8" name="AutoShape 14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6.5. Neural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Language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Models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169674" y="1858773"/>
            <a:ext cx="118526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s-PE" dirty="0"/>
              <a:t>Los </a:t>
            </a:r>
            <a:r>
              <a:rPr lang="es-PE" b="1" dirty="0"/>
              <a:t>Neural </a:t>
            </a:r>
            <a:r>
              <a:rPr lang="es-PE" b="1" dirty="0" err="1"/>
              <a:t>Language</a:t>
            </a:r>
            <a:r>
              <a:rPr lang="es-PE" b="1" dirty="0"/>
              <a:t> </a:t>
            </a:r>
            <a:r>
              <a:rPr lang="es-PE" b="1" dirty="0" err="1"/>
              <a:t>Models</a:t>
            </a:r>
            <a:r>
              <a:rPr lang="es-PE" b="1" dirty="0"/>
              <a:t> </a:t>
            </a:r>
            <a:r>
              <a:rPr lang="es-PE" dirty="0"/>
              <a:t>o </a:t>
            </a:r>
            <a:r>
              <a:rPr lang="es-PE" b="1" dirty="0" err="1"/>
              <a:t>NLMs</a:t>
            </a:r>
            <a:r>
              <a:rPr lang="es-PE" dirty="0"/>
              <a:t>, como su nombre lo indica, son </a:t>
            </a:r>
            <a:r>
              <a:rPr lang="es-PE" b="1" dirty="0"/>
              <a:t>LM</a:t>
            </a:r>
            <a:r>
              <a:rPr lang="es-PE" dirty="0"/>
              <a:t> basados en </a:t>
            </a:r>
            <a:r>
              <a:rPr lang="es-PE" b="1" dirty="0"/>
              <a:t>redes neuronales</a:t>
            </a:r>
            <a:r>
              <a:rPr lang="es-PE" dirty="0"/>
              <a:t>. El desarrollo científico y tecnológico en las últimas décadas ha permitido que se pueda emplear las redes neuronales en la tarea de </a:t>
            </a:r>
            <a:r>
              <a:rPr lang="es-PE" b="1" dirty="0" err="1"/>
              <a:t>Language</a:t>
            </a:r>
            <a:r>
              <a:rPr lang="es-PE" b="1" dirty="0"/>
              <a:t> </a:t>
            </a:r>
            <a:r>
              <a:rPr lang="es-PE" b="1" dirty="0" err="1"/>
              <a:t>Modelling</a:t>
            </a:r>
            <a:r>
              <a:rPr lang="es-PE" dirty="0"/>
              <a:t>.</a:t>
            </a:r>
          </a:p>
          <a:p>
            <a:pPr algn="just" fontAlgn="base"/>
            <a:endParaRPr lang="es-PE" dirty="0"/>
          </a:p>
          <a:p>
            <a:pPr algn="just" fontAlgn="base"/>
            <a:r>
              <a:rPr lang="es-PE" dirty="0"/>
              <a:t>Los </a:t>
            </a:r>
            <a:r>
              <a:rPr lang="es-PE" b="1" dirty="0" err="1"/>
              <a:t>NLMs</a:t>
            </a:r>
            <a:r>
              <a:rPr lang="es-PE" dirty="0"/>
              <a:t> han mostrado superar muchas de las limitaciones de los enfoques clásicos basados en </a:t>
            </a:r>
            <a:r>
              <a:rPr lang="es-PE" b="1" dirty="0"/>
              <a:t>N-</a:t>
            </a:r>
            <a:r>
              <a:rPr lang="es-PE" b="1" dirty="0" err="1"/>
              <a:t>grams</a:t>
            </a:r>
            <a:r>
              <a:rPr lang="es-PE" dirty="0"/>
              <a:t>:</a:t>
            </a:r>
          </a:p>
          <a:p>
            <a:pPr algn="just" fontAlgn="base"/>
            <a:endParaRPr lang="es-PE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PE" dirty="0"/>
              <a:t>Pueden “generalizar” en situaciones con palabras similares o que tienen una relación semántica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PE" dirty="0"/>
              <a:t>Pueden procesar secuencias más largas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PE" dirty="0"/>
              <a:t>No es necesario emplear </a:t>
            </a:r>
            <a:r>
              <a:rPr lang="es-PE" b="1" dirty="0" err="1"/>
              <a:t>smoothing</a:t>
            </a:r>
            <a:endParaRPr lang="es-PE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PE" dirty="0"/>
              <a:t>Para un </a:t>
            </a:r>
            <a:r>
              <a:rPr lang="es-PE" b="1" dirty="0"/>
              <a:t>conjunto de entrenamiento</a:t>
            </a:r>
            <a:r>
              <a:rPr lang="es-PE" dirty="0"/>
              <a:t> o </a:t>
            </a:r>
            <a:r>
              <a:rPr lang="es-PE" b="1" dirty="0"/>
              <a:t>corpus de entrenamiento</a:t>
            </a:r>
            <a:r>
              <a:rPr lang="es-PE" dirty="0"/>
              <a:t>, se obtiene una </a:t>
            </a:r>
            <a:r>
              <a:rPr lang="es-PE" b="1" dirty="0"/>
              <a:t>exactitud</a:t>
            </a:r>
            <a:r>
              <a:rPr lang="es-PE" dirty="0"/>
              <a:t> en la predicción mucho mayor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PE" dirty="0"/>
              <a:t>Permite ser la base para otras aplicaciones de </a:t>
            </a:r>
            <a:r>
              <a:rPr lang="es-PE" b="1" dirty="0"/>
              <a:t>NLP</a:t>
            </a:r>
            <a:r>
              <a:rPr lang="es-PE" dirty="0"/>
              <a:t> cómo </a:t>
            </a:r>
            <a:r>
              <a:rPr lang="es-PE" b="1" dirty="0"/>
              <a:t>traducción automática</a:t>
            </a:r>
            <a:r>
              <a:rPr lang="es-PE" dirty="0"/>
              <a:t>, </a:t>
            </a:r>
            <a:r>
              <a:rPr lang="es-PE" b="1" dirty="0"/>
              <a:t>diálogo</a:t>
            </a:r>
            <a:r>
              <a:rPr lang="es-PE" dirty="0"/>
              <a:t> y </a:t>
            </a:r>
            <a:r>
              <a:rPr lang="es-PE" b="1" dirty="0"/>
              <a:t>generación de textos</a:t>
            </a:r>
            <a:r>
              <a:rPr lang="es-PE" dirty="0"/>
              <a:t>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s-PE" b="1" dirty="0"/>
          </a:p>
          <a:p>
            <a:pPr algn="just" fontAlgn="base"/>
            <a:r>
              <a:rPr lang="es-PE" dirty="0"/>
              <a:t>Por otro lado, estas ventajas tienen un costo importante a considerar:</a:t>
            </a:r>
          </a:p>
          <a:p>
            <a:pPr algn="just" fontAlgn="base"/>
            <a:endParaRPr lang="es-PE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PE" dirty="0"/>
              <a:t>El tiempo de </a:t>
            </a:r>
            <a:r>
              <a:rPr lang="es-PE" b="1" dirty="0"/>
              <a:t>entrenamiento</a:t>
            </a:r>
            <a:r>
              <a:rPr lang="es-PE" dirty="0"/>
              <a:t> de estos modelos es mucho mayor al de los enfoques clásicos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218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AutoShape 4" descr="3D Robotics - Wikipedia, la enciclopedia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3" name="AutoShape 8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" name="AutoShape 10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7" name="AutoShape 12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8" name="AutoShape 14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6.5. Neural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Language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Models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169674" y="1858773"/>
            <a:ext cx="118526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s-PE" dirty="0"/>
              <a:t>¿Cómo funcionan?</a:t>
            </a:r>
          </a:p>
          <a:p>
            <a:pPr algn="just" fontAlgn="base"/>
            <a:endParaRPr lang="es-PE" dirty="0"/>
          </a:p>
          <a:p>
            <a:pPr algn="just" fontAlgn="base"/>
            <a:r>
              <a:rPr lang="es-PE" dirty="0"/>
              <a:t>Para cada instante “t” tenemos:</a:t>
            </a:r>
          </a:p>
          <a:p>
            <a:pPr algn="just" fontAlgn="base"/>
            <a:endParaRPr lang="es-PE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PE" b="1" dirty="0"/>
              <a:t>Entradas</a:t>
            </a:r>
            <a:r>
              <a:rPr lang="es-PE" dirty="0"/>
              <a:t>: una </a:t>
            </a:r>
            <a:r>
              <a:rPr lang="es-PE" b="1" dirty="0"/>
              <a:t>representación</a:t>
            </a:r>
            <a:r>
              <a:rPr lang="es-PE" dirty="0"/>
              <a:t> de un grupo de palabras previas (orden “t-1, t-2, …”)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PE" b="1" dirty="0"/>
              <a:t>Salidas</a:t>
            </a:r>
            <a:r>
              <a:rPr lang="es-PE" dirty="0"/>
              <a:t>: una </a:t>
            </a:r>
            <a:r>
              <a:rPr lang="es-PE" b="1" dirty="0"/>
              <a:t>distribución de probabilidad </a:t>
            </a:r>
            <a:r>
              <a:rPr lang="es-PE" dirty="0"/>
              <a:t>sobre el conjunto de palabras para la palabra siguiente (orden “t”)</a:t>
            </a:r>
          </a:p>
          <a:p>
            <a:pPr algn="just" fontAlgn="base"/>
            <a:endParaRPr lang="es-PE" b="1" dirty="0"/>
          </a:p>
          <a:p>
            <a:pPr algn="just" fontAlgn="base"/>
            <a:r>
              <a:rPr lang="es-PE" dirty="0"/>
              <a:t>El objetivo de las redes neuronales es </a:t>
            </a:r>
            <a:r>
              <a:rPr lang="es-PE" b="1" dirty="0"/>
              <a:t>aproximar la probabilidad</a:t>
            </a:r>
            <a:r>
              <a:rPr lang="es-PE" dirty="0"/>
              <a:t> de una palabra dado un conjunto de palabras previas.</a:t>
            </a:r>
            <a:endParaRPr lang="es-P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4077464" y="4442517"/>
                <a:ext cx="403706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P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e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P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s-P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P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PE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s-P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P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PE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s-P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464" y="4442517"/>
                <a:ext cx="4037067" cy="283219"/>
              </a:xfrm>
              <a:prstGeom prst="rect">
                <a:avLst/>
              </a:prstGeom>
              <a:blipFill rotWithShape="0">
                <a:blip r:embed="rId3"/>
                <a:stretch>
                  <a:fillRect l="-1057" t="-2174" r="-1813" b="-3478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55575" y="5106876"/>
            <a:ext cx="11866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s-PE" dirty="0"/>
              <a:t>El ejemplo más sencillo de un </a:t>
            </a:r>
            <a:r>
              <a:rPr lang="es-PE" b="1" dirty="0"/>
              <a:t>NLM</a:t>
            </a:r>
            <a:r>
              <a:rPr lang="es-PE" dirty="0"/>
              <a:t> es uno basado en una red neuronal simple </a:t>
            </a:r>
            <a:r>
              <a:rPr lang="es-PE" b="1" dirty="0" err="1"/>
              <a:t>feedforward</a:t>
            </a:r>
            <a:r>
              <a:rPr lang="es-PE" dirty="0"/>
              <a:t>, que fue presentada por primera vez por </a:t>
            </a:r>
            <a:r>
              <a:rPr lang="es-PE" b="1" dirty="0" err="1"/>
              <a:t>Bengio</a:t>
            </a:r>
            <a:r>
              <a:rPr lang="es-PE" b="1" dirty="0"/>
              <a:t> et al (2003)</a:t>
            </a:r>
            <a:r>
              <a:rPr lang="es-PE" dirty="0"/>
              <a:t> en </a:t>
            </a:r>
            <a:r>
              <a:rPr lang="es-PE" b="1" dirty="0"/>
              <a:t>“</a:t>
            </a:r>
            <a:r>
              <a:rPr lang="es-PE" b="1" i="1" dirty="0"/>
              <a:t>A Neural </a:t>
            </a:r>
            <a:r>
              <a:rPr lang="es-PE" b="1" i="1" dirty="0" err="1"/>
              <a:t>Probabilistic</a:t>
            </a:r>
            <a:r>
              <a:rPr lang="es-PE" b="1" i="1" dirty="0"/>
              <a:t> </a:t>
            </a:r>
            <a:r>
              <a:rPr lang="es-PE" b="1" i="1" dirty="0" err="1"/>
              <a:t>Language</a:t>
            </a:r>
            <a:r>
              <a:rPr lang="es-PE" b="1" i="1" dirty="0"/>
              <a:t> </a:t>
            </a:r>
            <a:r>
              <a:rPr lang="es-PE" b="1" i="1" dirty="0" err="1"/>
              <a:t>Model</a:t>
            </a:r>
            <a:r>
              <a:rPr lang="es-PE" b="1" i="1" dirty="0"/>
              <a:t>”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722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AutoShape 4" descr="3D Robotics - Wikipedia, la enciclopedia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3" name="AutoShape 8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" name="AutoShape 10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7" name="AutoShape 12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8" name="AutoShape 14" descr="P4 Multispectral - Información precisa de las plantas - DJI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6.5. Neural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Language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Models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/>
              <p:cNvSpPr/>
              <p:nvPr/>
            </p:nvSpPr>
            <p:spPr>
              <a:xfrm>
                <a:off x="169674" y="1858773"/>
                <a:ext cx="11852649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base"/>
                <a:r>
                  <a:rPr lang="es-PE" b="1" dirty="0"/>
                  <a:t>Embeddings</a:t>
                </a:r>
                <a:r>
                  <a:rPr lang="es-PE" dirty="0"/>
                  <a:t>: son las </a:t>
                </a:r>
                <a:r>
                  <a:rPr lang="es-PE" b="1" dirty="0"/>
                  <a:t>representaciones</a:t>
                </a:r>
                <a:r>
                  <a:rPr lang="es-PE" dirty="0"/>
                  <a:t> de palabras usando redes neuronales que permiten “generalizar” ante palabras relacionadas semánticamente (entre diferentes </a:t>
                </a:r>
                <a:r>
                  <a:rPr lang="es-PE" b="1" dirty="0"/>
                  <a:t>corpus</a:t>
                </a:r>
                <a:r>
                  <a:rPr lang="es-PE" dirty="0"/>
                  <a:t>) debido al contexto en el que aparecen.</a:t>
                </a:r>
              </a:p>
              <a:p>
                <a:pPr algn="just" fontAlgn="base"/>
                <a:endParaRPr lang="es-PE" dirty="0"/>
              </a:p>
              <a:p>
                <a:pPr algn="just" fontAlgn="base"/>
                <a:r>
                  <a:rPr lang="es-PE" b="1" dirty="0"/>
                  <a:t>Corpus de entrenamiento</a:t>
                </a:r>
                <a:r>
                  <a:rPr lang="es-PE" dirty="0"/>
                  <a:t>: </a:t>
                </a:r>
                <a:r>
                  <a:rPr lang="es-PE" i="1" dirty="0"/>
                  <a:t>“Debo de ir a la veterinario para recoger a mi perro”</a:t>
                </a:r>
              </a:p>
              <a:p>
                <a:pPr algn="just" fontAlgn="base"/>
                <a:endParaRPr lang="es-PE" b="1" i="1" dirty="0"/>
              </a:p>
              <a:p>
                <a:pPr algn="just" fontAlgn="base"/>
                <a:r>
                  <a:rPr lang="es-PE" b="1" dirty="0"/>
                  <a:t>Corpus de testeo</a:t>
                </a:r>
                <a:r>
                  <a:rPr lang="es-PE" dirty="0"/>
                  <a:t>: </a:t>
                </a:r>
                <a:r>
                  <a:rPr lang="es-PE" i="1" dirty="0"/>
                  <a:t>“Hoy voy a llevar al veterinario a mi”</a:t>
                </a:r>
              </a:p>
              <a:p>
                <a:pPr algn="just" fontAlgn="base"/>
                <a:endParaRPr lang="es-PE" b="1" i="1" dirty="0"/>
              </a:p>
              <a:p>
                <a:pPr marL="285750" indent="-285750" algn="just" fontAlgn="base">
                  <a:buFont typeface="Arial" panose="020B0604020202020204" pitchFamily="34" charset="0"/>
                  <a:buChar char="•"/>
                </a:pPr>
                <a:r>
                  <a:rPr lang="es-PE" b="1" dirty="0"/>
                  <a:t>N-</a:t>
                </a:r>
                <a:r>
                  <a:rPr lang="es-PE" b="1" dirty="0" err="1"/>
                  <a:t>gram</a:t>
                </a:r>
                <a:r>
                  <a:rPr lang="es-PE" dirty="0"/>
                  <a:t>: </a:t>
                </a:r>
                <a:r>
                  <a:rPr lang="es-PE" i="1" dirty="0"/>
                  <a:t>“Hoy voy a llevar al veterinario a mi </a:t>
                </a:r>
                <a:r>
                  <a:rPr lang="es-PE" b="1" i="1" dirty="0">
                    <a:solidFill>
                      <a:srgbClr val="FF0000"/>
                    </a:solidFill>
                  </a:rPr>
                  <a:t>perro</a:t>
                </a:r>
                <a:r>
                  <a:rPr lang="es-PE" i="1" dirty="0"/>
                  <a:t>”</a:t>
                </a:r>
              </a:p>
              <a:p>
                <a:pPr marL="285750" indent="-285750" algn="just" fontAlgn="base">
                  <a:buFont typeface="Arial" panose="020B0604020202020204" pitchFamily="34" charset="0"/>
                  <a:buChar char="•"/>
                </a:pPr>
                <a:r>
                  <a:rPr lang="es-PE" b="1" dirty="0"/>
                  <a:t>NLM</a:t>
                </a:r>
                <a:r>
                  <a:rPr lang="es-PE" dirty="0"/>
                  <a:t>: </a:t>
                </a:r>
                <a:r>
                  <a:rPr lang="es-PE" i="1" dirty="0"/>
                  <a:t>“Hoy voy a llevar al veterinario a mi </a:t>
                </a:r>
                <a:r>
                  <a:rPr lang="es-PE" b="1" i="1" dirty="0">
                    <a:solidFill>
                      <a:schemeClr val="accent2"/>
                    </a:solidFill>
                  </a:rPr>
                  <a:t>gato</a:t>
                </a:r>
                <a:r>
                  <a:rPr lang="es-PE" i="1" dirty="0"/>
                  <a:t>”</a:t>
                </a:r>
                <a:endParaRPr lang="es-PE" b="1" dirty="0"/>
              </a:p>
              <a:p>
                <a:pPr algn="just" fontAlgn="base"/>
                <a:endParaRPr lang="es-PE" b="1" dirty="0"/>
              </a:p>
              <a:p>
                <a:pPr algn="just" fontAlgn="base"/>
                <a:r>
                  <a:rPr lang="es-PE" dirty="0"/>
                  <a:t>¿Cómo funcionan los embeddings?</a:t>
                </a:r>
              </a:p>
              <a:p>
                <a:pPr algn="just" fontAlgn="base"/>
                <a:endParaRPr lang="es-PE" b="1" dirty="0"/>
              </a:p>
              <a:p>
                <a:pPr algn="just" fontAlgn="base"/>
                <a:r>
                  <a:rPr lang="es-PE" b="1" dirty="0"/>
                  <a:t>Entrada</a:t>
                </a:r>
                <a:r>
                  <a:rPr lang="es-PE" dirty="0"/>
                  <a:t>: Cada palabra es inicialmente representada por un vector </a:t>
                </a:r>
                <a:r>
                  <a:rPr lang="es-PE" b="1" dirty="0" err="1"/>
                  <a:t>one-hot</a:t>
                </a:r>
                <a:r>
                  <a:rPr lang="es-PE" dirty="0"/>
                  <a:t> “x” de tamaño 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|×1</m:t>
                    </m:r>
                  </m:oMath>
                </a14:m>
                <a:endParaRPr lang="es-PE" dirty="0"/>
              </a:p>
              <a:p>
                <a:pPr algn="just" fontAlgn="base"/>
                <a:r>
                  <a:rPr lang="es-PE" b="1" dirty="0"/>
                  <a:t>Salida</a:t>
                </a:r>
                <a:r>
                  <a:rPr lang="es-PE" dirty="0"/>
                  <a:t>: Una representación o </a:t>
                </a:r>
                <a:r>
                  <a:rPr lang="es-PE" b="1" dirty="0"/>
                  <a:t>vector </a:t>
                </a:r>
                <a:r>
                  <a:rPr lang="es-PE" b="1" dirty="0" err="1"/>
                  <a:t>embedding</a:t>
                </a:r>
                <a:r>
                  <a:rPr lang="es-PE" dirty="0"/>
                  <a:t> “e” de tamaño 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30" name="Rectángu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74" y="1858773"/>
                <a:ext cx="11852649" cy="3970318"/>
              </a:xfrm>
              <a:prstGeom prst="rect">
                <a:avLst/>
              </a:prstGeom>
              <a:blipFill rotWithShape="0">
                <a:blip r:embed="rId3"/>
                <a:stretch>
                  <a:fillRect l="-463" t="-922" r="-412" b="-153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4182681" y="6030673"/>
                <a:ext cx="397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81" y="6030673"/>
                <a:ext cx="39790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59" t="-2174" r="-1685" b="-326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ctor Representations of Text for Machine Learning | by Athif ..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152" y="2950699"/>
            <a:ext cx="3193841" cy="178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2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972766" y="1068473"/>
            <a:ext cx="10593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Word Embeddings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33919" y="1787675"/>
            <a:ext cx="10924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son los “</a:t>
            </a:r>
            <a:r>
              <a:rPr lang="es-PE" b="1" dirty="0" err="1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embeddings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” y cómo se obtienen?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886408" y="1063682"/>
            <a:ext cx="54000" cy="388083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69CADE-3EE0-401B-8B06-5D83CB1283B7}"/>
              </a:ext>
            </a:extLst>
          </p:cNvPr>
          <p:cNvSpPr/>
          <p:nvPr/>
        </p:nvSpPr>
        <p:spPr>
          <a:xfrm>
            <a:off x="100292" y="2492917"/>
            <a:ext cx="5012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¿Cuál es el significado de la palabra </a:t>
            </a:r>
            <a:r>
              <a:rPr lang="es-PE" b="1" dirty="0">
                <a:solidFill>
                  <a:srgbClr val="FF0000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E117F06-3C4C-4B4A-9B47-6C999E06B9D5}"/>
              </a:ext>
            </a:extLst>
          </p:cNvPr>
          <p:cNvSpPr/>
          <p:nvPr/>
        </p:nvSpPr>
        <p:spPr>
          <a:xfrm>
            <a:off x="5480074" y="2489735"/>
            <a:ext cx="501288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Algunas oraciones con esta palabra son: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Una botella de </a:t>
            </a:r>
            <a:r>
              <a:rPr lang="es-PE" dirty="0">
                <a:solidFill>
                  <a:srgbClr val="FF0000"/>
                </a:solidFill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está sobre la mesa.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A todos les gusta el </a:t>
            </a:r>
            <a:r>
              <a:rPr lang="es-PE" dirty="0">
                <a:solidFill>
                  <a:srgbClr val="FF0000"/>
                </a:solidFill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El </a:t>
            </a:r>
            <a:r>
              <a:rPr lang="es-PE" dirty="0">
                <a:solidFill>
                  <a:srgbClr val="FF0000"/>
                </a:solidFill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te puede emborrachar.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Hemos preparado </a:t>
            </a:r>
            <a:r>
              <a:rPr lang="es-PE" dirty="0">
                <a:solidFill>
                  <a:srgbClr val="FF0000"/>
                </a:solidFill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a partir de maíz.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¿Puede entender el significado de </a:t>
            </a:r>
            <a:r>
              <a:rPr lang="es-PE" b="1" dirty="0">
                <a:solidFill>
                  <a:srgbClr val="FF0000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2052" name="Picture 4" descr="No lo sé tú dime plantilla | Memes, Memes divertidos, Memes lindos">
            <a:extLst>
              <a:ext uri="{FF2B5EF4-FFF2-40B4-BE49-F238E27FC236}">
                <a16:creationId xmlns:a16="http://schemas.microsoft.com/office/drawing/2014/main" id="{DD9560FC-E9EF-4613-A779-013B7AD8F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464" y="3192960"/>
            <a:ext cx="4562537" cy="2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ry # Futurama #meme - Pie Day Meme, HD Png Download - 1024x1424(#2753695)  - PngFind">
            <a:extLst>
              <a:ext uri="{FF2B5EF4-FFF2-40B4-BE49-F238E27FC236}">
                <a16:creationId xmlns:a16="http://schemas.microsoft.com/office/drawing/2014/main" id="{344AC887-1061-4105-808F-56EA0DEF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325" y="4573930"/>
            <a:ext cx="1159211" cy="166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33919" y="1787675"/>
            <a:ext cx="10924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son los “</a:t>
            </a:r>
            <a:r>
              <a:rPr lang="es-PE" b="1" dirty="0" err="1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embeddings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” y cómo se obtienen?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886408" y="1063682"/>
            <a:ext cx="54000" cy="388083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69CADE-3EE0-401B-8B06-5D83CB1283B7}"/>
              </a:ext>
            </a:extLst>
          </p:cNvPr>
          <p:cNvSpPr/>
          <p:nvPr/>
        </p:nvSpPr>
        <p:spPr>
          <a:xfrm>
            <a:off x="100292" y="2492917"/>
            <a:ext cx="5012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¿Cuál es el significado de la palabra </a:t>
            </a:r>
            <a:r>
              <a:rPr lang="es-PE" b="1" dirty="0">
                <a:solidFill>
                  <a:srgbClr val="FF0000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?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¡Podemos entender el significado con el contexto!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E117F06-3C4C-4B4A-9B47-6C999E06B9D5}"/>
              </a:ext>
            </a:extLst>
          </p:cNvPr>
          <p:cNvSpPr/>
          <p:nvPr/>
        </p:nvSpPr>
        <p:spPr>
          <a:xfrm>
            <a:off x="5480074" y="2489735"/>
            <a:ext cx="529678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Algunas oraciones con esta palabra son: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Una botella de </a:t>
            </a:r>
            <a:r>
              <a:rPr lang="es-PE" dirty="0">
                <a:solidFill>
                  <a:srgbClr val="00B050"/>
                </a:solidFill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está sobre la mesa.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A todos les gusta el </a:t>
            </a:r>
            <a:r>
              <a:rPr lang="es-PE" dirty="0">
                <a:solidFill>
                  <a:srgbClr val="00B050"/>
                </a:solidFill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El </a:t>
            </a:r>
            <a:r>
              <a:rPr lang="es-PE" dirty="0">
                <a:solidFill>
                  <a:srgbClr val="00B050"/>
                </a:solidFill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te puede emborrachar.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Hemos preparado </a:t>
            </a:r>
            <a:r>
              <a:rPr lang="es-PE" dirty="0">
                <a:solidFill>
                  <a:srgbClr val="00B050"/>
                </a:solidFill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a partir de maíz.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b="1" dirty="0">
                <a:solidFill>
                  <a:srgbClr val="00B050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Tesgüino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 es un tipo de bebida alcohólica hecha a partir de maíz.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2" descr="Create meme &quot;futurama , futurama , j fry&quot; - Pictures - Meme-arsenal.com">
            <a:extLst>
              <a:ext uri="{FF2B5EF4-FFF2-40B4-BE49-F238E27FC236}">
                <a16:creationId xmlns:a16="http://schemas.microsoft.com/office/drawing/2014/main" id="{0DBAB6F5-8DF5-4D24-BD68-B18A831CA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2" y="4029156"/>
            <a:ext cx="4477822" cy="235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9631F736-419F-418E-A2FA-80BC9D4E9C33}"/>
              </a:ext>
            </a:extLst>
          </p:cNvPr>
          <p:cNvSpPr/>
          <p:nvPr/>
        </p:nvSpPr>
        <p:spPr>
          <a:xfrm>
            <a:off x="7932522" y="5134386"/>
            <a:ext cx="391886" cy="373224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2 Rectángulo">
            <a:extLst>
              <a:ext uri="{FF2B5EF4-FFF2-40B4-BE49-F238E27FC236}">
                <a16:creationId xmlns:a16="http://schemas.microsoft.com/office/drawing/2014/main" id="{EE261D62-354A-48B1-A8F3-D0DD5A2A4E61}"/>
              </a:ext>
            </a:extLst>
          </p:cNvPr>
          <p:cNvSpPr/>
          <p:nvPr/>
        </p:nvSpPr>
        <p:spPr>
          <a:xfrm>
            <a:off x="972766" y="1068473"/>
            <a:ext cx="10593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176616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33919" y="1787675"/>
            <a:ext cx="10924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son los “</a:t>
            </a:r>
            <a:r>
              <a:rPr lang="es-PE" b="1" dirty="0" err="1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embeddings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” y cómo se obtienen?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886408" y="1063682"/>
            <a:ext cx="54000" cy="388083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69CADE-3EE0-401B-8B06-5D83CB1283B7}"/>
              </a:ext>
            </a:extLst>
          </p:cNvPr>
          <p:cNvSpPr/>
          <p:nvPr/>
        </p:nvSpPr>
        <p:spPr>
          <a:xfrm>
            <a:off x="221595" y="2492917"/>
            <a:ext cx="5012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¿Cómo ha sido posible entender el significado de una palabra a través del contexto?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E117F06-3C4C-4B4A-9B47-6C999E06B9D5}"/>
              </a:ext>
            </a:extLst>
          </p:cNvPr>
          <p:cNvSpPr/>
          <p:nvPr/>
        </p:nvSpPr>
        <p:spPr>
          <a:xfrm>
            <a:off x="79644" y="3475158"/>
            <a:ext cx="52967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otras palabras pueden ser usadas en estos contextos?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I. Una botella de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está sobre la mesa.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II. A todos les gusta el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III. El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te puede emborrachar.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IV. Hemos preparado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a partir de maíz.</a:t>
            </a:r>
          </a:p>
        </p:txBody>
      </p:sp>
      <p:pic>
        <p:nvPicPr>
          <p:cNvPr id="2050" name="Picture 2" descr="80 mejores imágenes de Filosoraptor | filosoraptor, imágenes divertidas,  chiste meme">
            <a:extLst>
              <a:ext uri="{FF2B5EF4-FFF2-40B4-BE49-F238E27FC236}">
                <a16:creationId xmlns:a16="http://schemas.microsoft.com/office/drawing/2014/main" id="{B548918D-71B2-45CA-948B-CD6DDB92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8438" y="1988776"/>
            <a:ext cx="2040343" cy="165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8">
            <a:extLst>
              <a:ext uri="{FF2B5EF4-FFF2-40B4-BE49-F238E27FC236}">
                <a16:creationId xmlns:a16="http://schemas.microsoft.com/office/drawing/2014/main" id="{0BD92D46-FB1A-4612-A516-8B01B389CD54}"/>
              </a:ext>
            </a:extLst>
          </p:cNvPr>
          <p:cNvGraphicFramePr>
            <a:graphicFrameLocks noGrp="1"/>
          </p:cNvGraphicFramePr>
          <p:nvPr/>
        </p:nvGraphicFramePr>
        <p:xfrm>
          <a:off x="6815575" y="4031134"/>
          <a:ext cx="43460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5042">
                  <a:extLst>
                    <a:ext uri="{9D8B030D-6E8A-4147-A177-3AD203B41FA5}">
                      <a16:colId xmlns:a16="http://schemas.microsoft.com/office/drawing/2014/main" val="317683217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78582167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82247821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55505288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65871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tesgüino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33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bulla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9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aceite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52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tortillas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59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856968"/>
                  </a:ext>
                </a:extLst>
              </a:tr>
            </a:tbl>
          </a:graphicData>
        </a:graphic>
      </p:graphicFrame>
      <p:graphicFrame>
        <p:nvGraphicFramePr>
          <p:cNvPr id="17" name="Tabla 8">
            <a:extLst>
              <a:ext uri="{FF2B5EF4-FFF2-40B4-BE49-F238E27FC236}">
                <a16:creationId xmlns:a16="http://schemas.microsoft.com/office/drawing/2014/main" id="{B334B37D-0631-4C40-B7E9-880F47D0D5A2}"/>
              </a:ext>
            </a:extLst>
          </p:cNvPr>
          <p:cNvGraphicFramePr>
            <a:graphicFrameLocks noGrp="1"/>
          </p:cNvGraphicFramePr>
          <p:nvPr/>
        </p:nvGraphicFramePr>
        <p:xfrm>
          <a:off x="6815575" y="4031134"/>
          <a:ext cx="43460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5042">
                  <a:extLst>
                    <a:ext uri="{9D8B030D-6E8A-4147-A177-3AD203B41FA5}">
                      <a16:colId xmlns:a16="http://schemas.microsoft.com/office/drawing/2014/main" val="317683217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78582167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82247821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55505288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65871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tesgüino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33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bulla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9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aceite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52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tortillas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59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856968"/>
                  </a:ext>
                </a:extLst>
              </a:tr>
            </a:tbl>
          </a:graphicData>
        </a:graphic>
      </p:graphicFrame>
      <p:sp>
        <p:nvSpPr>
          <p:cNvPr id="18" name="2 Rectángulo">
            <a:extLst>
              <a:ext uri="{FF2B5EF4-FFF2-40B4-BE49-F238E27FC236}">
                <a16:creationId xmlns:a16="http://schemas.microsoft.com/office/drawing/2014/main" id="{8D76E6F5-9FA6-4D61-9E40-642BA804B55E}"/>
              </a:ext>
            </a:extLst>
          </p:cNvPr>
          <p:cNvSpPr/>
          <p:nvPr/>
        </p:nvSpPr>
        <p:spPr>
          <a:xfrm>
            <a:off x="972766" y="1068473"/>
            <a:ext cx="10593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3042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0" y="6500632"/>
            <a:ext cx="12191999" cy="357367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56148" y="6512063"/>
            <a:ext cx="5084043" cy="348745"/>
          </a:xfrm>
        </p:spPr>
        <p:txBody>
          <a:bodyPr anchor="ctr">
            <a:noAutofit/>
          </a:bodyPr>
          <a:lstStyle/>
          <a:p>
            <a:r>
              <a:rPr lang="es-PE" sz="2000" spc="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www.inictel-uni.edu.pe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0" y="0"/>
            <a:ext cx="12191999" cy="975335"/>
            <a:chOff x="0" y="-24064"/>
            <a:chExt cx="12191999" cy="975335"/>
          </a:xfrm>
        </p:grpSpPr>
        <p:sp>
          <p:nvSpPr>
            <p:cNvPr id="3" name="Rectángulo 2"/>
            <p:cNvSpPr/>
            <p:nvPr/>
          </p:nvSpPr>
          <p:spPr>
            <a:xfrm>
              <a:off x="0" y="-24064"/>
              <a:ext cx="12191999" cy="975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11" y="75954"/>
              <a:ext cx="11433377" cy="783505"/>
            </a:xfrm>
            <a:prstGeom prst="rect">
              <a:avLst/>
            </a:prstGeom>
          </p:spPr>
        </p:pic>
      </p:grpSp>
      <p:sp>
        <p:nvSpPr>
          <p:cNvPr id="6" name="Título 3"/>
          <p:cNvSpPr txBox="1">
            <a:spLocks/>
          </p:cNvSpPr>
          <p:nvPr/>
        </p:nvSpPr>
        <p:spPr>
          <a:xfrm>
            <a:off x="2030507" y="5216743"/>
            <a:ext cx="8131082" cy="8665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Ing. Daniel Arteaga</a:t>
            </a:r>
          </a:p>
          <a:p>
            <a:pPr>
              <a:lnSpc>
                <a:spcPct val="120000"/>
              </a:lnSpc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Investigador en la Dirección de Investigación y Desarrollo Tecnológico (DIDT)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05710" y="975335"/>
            <a:ext cx="9980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Procesamiento de Texto y Lenguaje Natural – Clase 9</a:t>
            </a:r>
            <a:endParaRPr lang="es-ES" sz="40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" name="AutoShape 2" descr="Matlab Logo png download - 652*652 - Free Transparent MATLAB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What is Natural Language Processing (NLP)? | PCM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941" y="2360507"/>
            <a:ext cx="4714116" cy="27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33919" y="1787675"/>
            <a:ext cx="10924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son los “</a:t>
            </a:r>
            <a:r>
              <a:rPr lang="es-PE" b="1" dirty="0" err="1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embeddings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” y cómo se obtienen?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886408" y="1063682"/>
            <a:ext cx="54000" cy="388083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69CADE-3EE0-401B-8B06-5D83CB1283B7}"/>
              </a:ext>
            </a:extLst>
          </p:cNvPr>
          <p:cNvSpPr/>
          <p:nvPr/>
        </p:nvSpPr>
        <p:spPr>
          <a:xfrm>
            <a:off x="221595" y="2492917"/>
            <a:ext cx="5012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¿Cómo ha sido posible entender el significado de una palabra a través del contexto?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E117F06-3C4C-4B4A-9B47-6C999E06B9D5}"/>
              </a:ext>
            </a:extLst>
          </p:cNvPr>
          <p:cNvSpPr/>
          <p:nvPr/>
        </p:nvSpPr>
        <p:spPr>
          <a:xfrm>
            <a:off x="79644" y="3475158"/>
            <a:ext cx="52967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otras palabras pueden ser usadas en estos contextos?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I. Una botella de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está sobre la mesa.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II. A todos les gusta el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III. El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te puede emborrachar.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IV. Hemos preparado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a partir de maíz.</a:t>
            </a:r>
          </a:p>
        </p:txBody>
      </p:sp>
      <p:pic>
        <p:nvPicPr>
          <p:cNvPr id="2050" name="Picture 2" descr="80 mejores imágenes de Filosoraptor | filosoraptor, imágenes divertidas,  chiste meme">
            <a:extLst>
              <a:ext uri="{FF2B5EF4-FFF2-40B4-BE49-F238E27FC236}">
                <a16:creationId xmlns:a16="http://schemas.microsoft.com/office/drawing/2014/main" id="{B548918D-71B2-45CA-948B-CD6DDB92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8438" y="1988776"/>
            <a:ext cx="2040343" cy="165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8">
            <a:extLst>
              <a:ext uri="{FF2B5EF4-FFF2-40B4-BE49-F238E27FC236}">
                <a16:creationId xmlns:a16="http://schemas.microsoft.com/office/drawing/2014/main" id="{0BD92D46-FB1A-4612-A516-8B01B389CD54}"/>
              </a:ext>
            </a:extLst>
          </p:cNvPr>
          <p:cNvGraphicFramePr>
            <a:graphicFrameLocks noGrp="1"/>
          </p:cNvGraphicFramePr>
          <p:nvPr/>
        </p:nvGraphicFramePr>
        <p:xfrm>
          <a:off x="6815575" y="4031134"/>
          <a:ext cx="43460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5042">
                  <a:extLst>
                    <a:ext uri="{9D8B030D-6E8A-4147-A177-3AD203B41FA5}">
                      <a16:colId xmlns:a16="http://schemas.microsoft.com/office/drawing/2014/main" val="317683217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78582167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82247821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55505288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65871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tesgüino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33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bulla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9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aceite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52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tortillas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59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856968"/>
                  </a:ext>
                </a:extLst>
              </a:tr>
            </a:tbl>
          </a:graphicData>
        </a:graphic>
      </p:graphicFrame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D7EDE7E-513F-42CB-BDA9-C7D6B91DFBE6}"/>
              </a:ext>
            </a:extLst>
          </p:cNvPr>
          <p:cNvSpPr/>
          <p:nvPr/>
        </p:nvSpPr>
        <p:spPr>
          <a:xfrm rot="10800000">
            <a:off x="11161645" y="4499852"/>
            <a:ext cx="347273" cy="15862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29EEB14-0BDB-42F8-A4AA-4192BDC8D9B3}"/>
              </a:ext>
            </a:extLst>
          </p:cNvPr>
          <p:cNvSpPr/>
          <p:nvPr/>
        </p:nvSpPr>
        <p:spPr>
          <a:xfrm rot="10800000">
            <a:off x="11161645" y="5986232"/>
            <a:ext cx="347273" cy="15862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2 Rectángulo">
            <a:extLst>
              <a:ext uri="{FF2B5EF4-FFF2-40B4-BE49-F238E27FC236}">
                <a16:creationId xmlns:a16="http://schemas.microsoft.com/office/drawing/2014/main" id="{65B18FA7-0DCB-4F42-BEE5-70D1B2F91653}"/>
              </a:ext>
            </a:extLst>
          </p:cNvPr>
          <p:cNvSpPr/>
          <p:nvPr/>
        </p:nvSpPr>
        <p:spPr>
          <a:xfrm>
            <a:off x="972766" y="1068473"/>
            <a:ext cx="10593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1467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33919" y="1787675"/>
            <a:ext cx="10924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son los “</a:t>
            </a:r>
            <a:r>
              <a:rPr lang="es-PE" b="1" dirty="0" err="1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embeddings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” y cómo se obtienen?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886408" y="1063682"/>
            <a:ext cx="54000" cy="388083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69CADE-3EE0-401B-8B06-5D83CB1283B7}"/>
              </a:ext>
            </a:extLst>
          </p:cNvPr>
          <p:cNvSpPr/>
          <p:nvPr/>
        </p:nvSpPr>
        <p:spPr>
          <a:xfrm>
            <a:off x="221595" y="2492917"/>
            <a:ext cx="5012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¿Cómo ha sido posible entender el significado de una palabra a través del contexto?</a:t>
            </a:r>
          </a:p>
        </p:txBody>
      </p:sp>
      <p:pic>
        <p:nvPicPr>
          <p:cNvPr id="2050" name="Picture 2" descr="80 mejores imágenes de Filosoraptor | filosoraptor, imágenes divertidas,  chiste meme">
            <a:extLst>
              <a:ext uri="{FF2B5EF4-FFF2-40B4-BE49-F238E27FC236}">
                <a16:creationId xmlns:a16="http://schemas.microsoft.com/office/drawing/2014/main" id="{B548918D-71B2-45CA-948B-CD6DDB92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8438" y="1339870"/>
            <a:ext cx="2040343" cy="165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396396C6-FDF8-495B-BAB0-C347AAAE40F8}"/>
              </a:ext>
            </a:extLst>
          </p:cNvPr>
          <p:cNvSpPr/>
          <p:nvPr/>
        </p:nvSpPr>
        <p:spPr>
          <a:xfrm>
            <a:off x="6525278" y="3189642"/>
            <a:ext cx="4926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¿Vectores similares representan significados similares?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506AD91-2A9C-4A68-BC3C-9073A80E7456}"/>
              </a:ext>
            </a:extLst>
          </p:cNvPr>
          <p:cNvSpPr/>
          <p:nvPr/>
        </p:nvSpPr>
        <p:spPr>
          <a:xfrm>
            <a:off x="79644" y="3475158"/>
            <a:ext cx="52967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otras palabras pueden ser usadas en estos contextos?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I. Una botella de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está sobre la mesa.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II. A todos les gusta el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III. El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te puede emborrachar.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IV. Hemos preparado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a partir de maíz.</a:t>
            </a:r>
          </a:p>
        </p:txBody>
      </p:sp>
      <p:graphicFrame>
        <p:nvGraphicFramePr>
          <p:cNvPr id="21" name="Tabla 8">
            <a:extLst>
              <a:ext uri="{FF2B5EF4-FFF2-40B4-BE49-F238E27FC236}">
                <a16:creationId xmlns:a16="http://schemas.microsoft.com/office/drawing/2014/main" id="{453E6628-FDC2-4EAD-83DA-3606B1AC5CD2}"/>
              </a:ext>
            </a:extLst>
          </p:cNvPr>
          <p:cNvGraphicFramePr>
            <a:graphicFrameLocks noGrp="1"/>
          </p:cNvGraphicFramePr>
          <p:nvPr/>
        </p:nvGraphicFramePr>
        <p:xfrm>
          <a:off x="6815575" y="4031134"/>
          <a:ext cx="434607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5042">
                  <a:extLst>
                    <a:ext uri="{9D8B030D-6E8A-4147-A177-3AD203B41FA5}">
                      <a16:colId xmlns:a16="http://schemas.microsoft.com/office/drawing/2014/main" val="317683217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78582167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282247821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3555052887"/>
                    </a:ext>
                  </a:extLst>
                </a:gridCol>
                <a:gridCol w="832757">
                  <a:extLst>
                    <a:ext uri="{9D8B030D-6E8A-4147-A177-3AD203B41FA5}">
                      <a16:colId xmlns:a16="http://schemas.microsoft.com/office/drawing/2014/main" val="165871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tesgüino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33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bulla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9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aceite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52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tortillas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59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vino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856968"/>
                  </a:ext>
                </a:extLst>
              </a:tr>
            </a:tbl>
          </a:graphicData>
        </a:graphic>
      </p:graphicFrame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4E4E202D-25F0-4E43-8277-D68C2973F529}"/>
              </a:ext>
            </a:extLst>
          </p:cNvPr>
          <p:cNvSpPr/>
          <p:nvPr/>
        </p:nvSpPr>
        <p:spPr>
          <a:xfrm rot="10800000">
            <a:off x="11161645" y="4499852"/>
            <a:ext cx="347273" cy="15862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20B04388-C8F4-41F3-B27B-F6FD94F44AEE}"/>
              </a:ext>
            </a:extLst>
          </p:cNvPr>
          <p:cNvSpPr/>
          <p:nvPr/>
        </p:nvSpPr>
        <p:spPr>
          <a:xfrm rot="10800000">
            <a:off x="11161645" y="5986232"/>
            <a:ext cx="347273" cy="15862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2 Rectángulo">
            <a:extLst>
              <a:ext uri="{FF2B5EF4-FFF2-40B4-BE49-F238E27FC236}">
                <a16:creationId xmlns:a16="http://schemas.microsoft.com/office/drawing/2014/main" id="{E4E8C9C2-E1CB-4605-A5CB-545C555D8479}"/>
              </a:ext>
            </a:extLst>
          </p:cNvPr>
          <p:cNvSpPr/>
          <p:nvPr/>
        </p:nvSpPr>
        <p:spPr>
          <a:xfrm>
            <a:off x="972766" y="1068473"/>
            <a:ext cx="10593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8732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33919" y="1787675"/>
            <a:ext cx="10924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son los “</a:t>
            </a:r>
            <a:r>
              <a:rPr lang="es-PE" b="1" dirty="0" err="1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embeddings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” y cómo se obtienen?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886408" y="1063682"/>
            <a:ext cx="54000" cy="388083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69CADE-3EE0-401B-8B06-5D83CB1283B7}"/>
              </a:ext>
            </a:extLst>
          </p:cNvPr>
          <p:cNvSpPr/>
          <p:nvPr/>
        </p:nvSpPr>
        <p:spPr>
          <a:xfrm>
            <a:off x="221595" y="2492917"/>
            <a:ext cx="5012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¿Cómo ha sido posible entender el significado de una palabra a través del contexto?</a:t>
            </a:r>
          </a:p>
        </p:txBody>
      </p:sp>
      <p:pic>
        <p:nvPicPr>
          <p:cNvPr id="2050" name="Picture 2" descr="80 mejores imágenes de Filosoraptor | filosoraptor, imágenes divertidas,  chiste meme">
            <a:extLst>
              <a:ext uri="{FF2B5EF4-FFF2-40B4-BE49-F238E27FC236}">
                <a16:creationId xmlns:a16="http://schemas.microsoft.com/office/drawing/2014/main" id="{B548918D-71B2-45CA-948B-CD6DDB92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8438" y="1339870"/>
            <a:ext cx="2040343" cy="165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396396C6-FDF8-495B-BAB0-C347AAAE40F8}"/>
              </a:ext>
            </a:extLst>
          </p:cNvPr>
          <p:cNvSpPr/>
          <p:nvPr/>
        </p:nvSpPr>
        <p:spPr>
          <a:xfrm>
            <a:off x="6525278" y="3189642"/>
            <a:ext cx="4926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¿Vectores similares representan significados similares?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B149BA8-557D-4EF1-849E-419973C6D29A}"/>
              </a:ext>
            </a:extLst>
          </p:cNvPr>
          <p:cNvGrpSpPr/>
          <p:nvPr/>
        </p:nvGrpSpPr>
        <p:grpSpPr>
          <a:xfrm>
            <a:off x="7559834" y="4034475"/>
            <a:ext cx="2857549" cy="2205733"/>
            <a:chOff x="7559834" y="4034475"/>
            <a:chExt cx="2857549" cy="2205733"/>
          </a:xfrm>
        </p:grpSpPr>
        <p:pic>
          <p:nvPicPr>
            <p:cNvPr id="3074" name="Picture 2" descr="Ancient Aliens | Know Your Meme">
              <a:extLst>
                <a:ext uri="{FF2B5EF4-FFF2-40B4-BE49-F238E27FC236}">
                  <a16:creationId xmlns:a16="http://schemas.microsoft.com/office/drawing/2014/main" id="{343F30C2-5EA5-4F27-BF73-4632841B3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59834" y="4034475"/>
              <a:ext cx="2857549" cy="22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4A49CF4D-AEDD-4246-976E-FC55371579A4}"/>
                </a:ext>
              </a:extLst>
            </p:cNvPr>
            <p:cNvSpPr txBox="1"/>
            <p:nvPr/>
          </p:nvSpPr>
          <p:spPr>
            <a:xfrm>
              <a:off x="7778469" y="5770406"/>
              <a:ext cx="2420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b="1" dirty="0">
                  <a:solidFill>
                    <a:schemeClr val="bg1"/>
                  </a:solidFill>
                </a:rPr>
                <a:t>Hipótesis distribucional</a:t>
              </a:r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506AD91-2A9C-4A68-BC3C-9073A80E7456}"/>
              </a:ext>
            </a:extLst>
          </p:cNvPr>
          <p:cNvSpPr/>
          <p:nvPr/>
        </p:nvSpPr>
        <p:spPr>
          <a:xfrm>
            <a:off x="79644" y="3475158"/>
            <a:ext cx="52967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¿Qué otras palabras pueden ser usadas en estos contextos?</a:t>
            </a:r>
          </a:p>
          <a:p>
            <a:endParaRPr lang="es-PE" dirty="0"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I. Una botella de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está sobre la mesa.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II. A todos les gusta el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III. El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te puede emborrachar.</a:t>
            </a:r>
          </a:p>
          <a:p>
            <a:endParaRPr lang="es-PE" dirty="0">
              <a:latin typeface="Comic Sans MS" panose="030F0702030302020204" pitchFamily="66" charset="0"/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IV. Hemos preparado </a:t>
            </a:r>
            <a:r>
              <a:rPr lang="es-PE" dirty="0"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______</a:t>
            </a:r>
            <a:r>
              <a:rPr lang="es-PE" dirty="0">
                <a:latin typeface="Comic Sans MS" panose="030F0702030302020204" pitchFamily="66" charset="0"/>
                <a:ea typeface="Roboto Condensed" panose="02000000000000000000" pitchFamily="2" charset="0"/>
                <a:cs typeface="Arial" panose="020B0604020202020204" pitchFamily="34" charset="0"/>
              </a:rPr>
              <a:t> a partir de maíz.</a:t>
            </a:r>
          </a:p>
        </p:txBody>
      </p:sp>
      <p:sp>
        <p:nvSpPr>
          <p:cNvPr id="21" name="2 Rectángulo">
            <a:extLst>
              <a:ext uri="{FF2B5EF4-FFF2-40B4-BE49-F238E27FC236}">
                <a16:creationId xmlns:a16="http://schemas.microsoft.com/office/drawing/2014/main" id="{FFE21E7F-7240-4A9E-A358-6020C5852A8B}"/>
              </a:ext>
            </a:extLst>
          </p:cNvPr>
          <p:cNvSpPr/>
          <p:nvPr/>
        </p:nvSpPr>
        <p:spPr>
          <a:xfrm>
            <a:off x="972766" y="1068473"/>
            <a:ext cx="10593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72982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6.5. Neural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Language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Models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9" y="2173470"/>
            <a:ext cx="7880312" cy="4321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9637729" y="2785003"/>
                <a:ext cx="1574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𝑊𝑒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729" y="2785003"/>
                <a:ext cx="157498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101" t="-2222" r="-4651" b="-3555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0044539" y="3601463"/>
                <a:ext cx="761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𝑈h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539" y="3601463"/>
                <a:ext cx="76136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00" r="-7200" b="-888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9576173" y="4417923"/>
                <a:ext cx="16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𝑠𝑜𝑓𝑡𝑚𝑎𝑥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73" y="4417923"/>
                <a:ext cx="169809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878" t="-4444" r="-4676" b="-3555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9151987" y="5234383"/>
                <a:ext cx="2546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s-PE" dirty="0"/>
                  <a:t>)</a:t>
                </a:r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987" y="5234383"/>
                <a:ext cx="254646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349" t="-28889" r="-4785" b="-5111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/>
          <p:cNvSpPr/>
          <p:nvPr/>
        </p:nvSpPr>
        <p:spPr>
          <a:xfrm>
            <a:off x="169674" y="1858773"/>
            <a:ext cx="11852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s-PE" dirty="0"/>
              <a:t>Para un 4-gram: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24" name="Rectángulo 23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93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6.5. Neural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Language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Models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9637729" y="3134625"/>
                <a:ext cx="1574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𝑊𝑒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729" y="3134625"/>
                <a:ext cx="157498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101" t="-2174" r="-4651" b="-326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0044539" y="3951085"/>
                <a:ext cx="761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𝑈h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539" y="3951085"/>
                <a:ext cx="76136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000" r="-7200" b="-652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9576173" y="4767545"/>
                <a:ext cx="16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𝑠𝑜𝑓𝑡𝑚𝑎𝑥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s-P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173" y="4767545"/>
                <a:ext cx="169809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878" t="-2174" r="-4676" b="-326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9151987" y="5584005"/>
                <a:ext cx="2546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P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P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s-PE" dirty="0"/>
                  <a:t>)</a:t>
                </a:r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987" y="5584005"/>
                <a:ext cx="254646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349" t="-28889" r="-4785" b="-5333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/>
          <p:cNvSpPr/>
          <p:nvPr/>
        </p:nvSpPr>
        <p:spPr>
          <a:xfrm>
            <a:off x="169674" y="1670515"/>
            <a:ext cx="11852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s-PE" dirty="0"/>
              <a:t>Para un 4-gram y considerando la capa de embeddings: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24" name="Rectángulo 23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90" y="1983989"/>
            <a:ext cx="6581200" cy="4520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10051303" y="2318165"/>
                <a:ext cx="747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b="0" i="1" smtClean="0">
                          <a:latin typeface="Cambria Math" panose="02040503050406030204" pitchFamily="18" charset="0"/>
                        </a:rPr>
                        <m:t>𝐸𝑥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303" y="2318165"/>
                <a:ext cx="74783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065" r="-5691" b="-652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7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6.5. Neural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Language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Models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24" name="Rectángulo 23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169674" y="1858773"/>
                <a:ext cx="11852649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base"/>
                <a:r>
                  <a:rPr lang="es-PE" dirty="0"/>
                  <a:t>Entrenamiento del NLM</a:t>
                </a:r>
              </a:p>
              <a:p>
                <a:pPr algn="just" fontAlgn="base"/>
                <a:endParaRPr lang="es-PE" b="1" dirty="0"/>
              </a:p>
              <a:p>
                <a:pPr marL="285750" indent="-285750" algn="just" fontAlgn="base">
                  <a:buFont typeface="Arial" panose="020B0604020202020204" pitchFamily="34" charset="0"/>
                  <a:buChar char="•"/>
                </a:pPr>
                <a:r>
                  <a:rPr lang="es-PE" b="1" dirty="0"/>
                  <a:t>Parámetros </a:t>
                </a:r>
                <a:r>
                  <a:rPr lang="es-PE" dirty="0"/>
                  <a:t>del entrenamiento: </a:t>
                </a:r>
                <a14:m>
                  <m:oMath xmlns:m="http://schemas.openxmlformats.org/officeDocument/2006/math">
                    <m:r>
                      <a:rPr lang="es-PE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s-PE" b="1" dirty="0"/>
              </a:p>
              <a:p>
                <a:pPr marL="285750" indent="-285750" algn="just" fontAlgn="base">
                  <a:buFont typeface="Arial" panose="020B0604020202020204" pitchFamily="34" charset="0"/>
                  <a:buChar char="•"/>
                </a:pPr>
                <a:endParaRPr lang="es-PE" dirty="0"/>
              </a:p>
              <a:p>
                <a:pPr marL="285750" indent="-285750" algn="just" fontAlgn="base">
                  <a:buFont typeface="Arial" panose="020B0604020202020204" pitchFamily="34" charset="0"/>
                  <a:buChar char="•"/>
                </a:pPr>
                <a:r>
                  <a:rPr lang="es-PE" dirty="0"/>
                  <a:t>Se aplica el algoritmo de </a:t>
                </a:r>
                <a:r>
                  <a:rPr lang="es-PE" b="1" dirty="0"/>
                  <a:t>SGD </a:t>
                </a:r>
                <a:r>
                  <a:rPr lang="es-PE" dirty="0"/>
                  <a:t>(</a:t>
                </a:r>
                <a:r>
                  <a:rPr lang="es-PE" b="1" dirty="0" err="1"/>
                  <a:t>Stochastic</a:t>
                </a:r>
                <a:r>
                  <a:rPr lang="es-PE" b="1" dirty="0"/>
                  <a:t> </a:t>
                </a:r>
                <a:r>
                  <a:rPr lang="es-PE" b="1" dirty="0" err="1"/>
                  <a:t>Gradient</a:t>
                </a:r>
                <a:r>
                  <a:rPr lang="es-PE" b="1" dirty="0"/>
                  <a:t> </a:t>
                </a:r>
                <a:r>
                  <a:rPr lang="es-PE" b="1" dirty="0" err="1"/>
                  <a:t>Descent</a:t>
                </a:r>
                <a:r>
                  <a:rPr lang="es-PE" dirty="0"/>
                  <a:t>)</a:t>
                </a:r>
              </a:p>
              <a:p>
                <a:pPr marL="285750" indent="-285750" algn="just" fontAlgn="base">
                  <a:buFont typeface="Arial" panose="020B0604020202020204" pitchFamily="34" charset="0"/>
                  <a:buChar char="•"/>
                </a:pPr>
                <a:endParaRPr lang="es-PE" dirty="0"/>
              </a:p>
              <a:p>
                <a:pPr marL="285750" indent="-285750" algn="just" fontAlgn="base">
                  <a:buFont typeface="Arial" panose="020B0604020202020204" pitchFamily="34" charset="0"/>
                  <a:buChar char="•"/>
                </a:pPr>
                <a:r>
                  <a:rPr lang="es-PE" dirty="0"/>
                  <a:t>La función de pérdida es </a:t>
                </a:r>
                <a:r>
                  <a:rPr lang="es-PE" b="1" dirty="0" err="1"/>
                  <a:t>categorical</a:t>
                </a:r>
                <a:r>
                  <a:rPr lang="es-PE" b="1" dirty="0"/>
                  <a:t> </a:t>
                </a:r>
                <a:r>
                  <a:rPr lang="es-PE" b="1" dirty="0" err="1"/>
                  <a:t>cross-entropy</a:t>
                </a:r>
                <a:r>
                  <a:rPr lang="es-PE" dirty="0"/>
                  <a:t> </a:t>
                </a:r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74" y="1858773"/>
                <a:ext cx="11852649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463" t="-1802" b="-390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17" y="4311405"/>
            <a:ext cx="3544961" cy="450950"/>
          </a:xfrm>
          <a:prstGeom prst="rect">
            <a:avLst/>
          </a:prstGeom>
        </p:spPr>
      </p:pic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53" y="5183662"/>
            <a:ext cx="4660490" cy="7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4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026" name="Picture 2" descr="Redes Neuronales Recurrentes - Jordi TORRES.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8994"/>
            <a:ext cx="12191999" cy="559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3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7.1. Introducción a Redes Neuronales Recurrentes (RNN)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Existen muchos problemas de aprendizaje supervisado con datos </a:t>
            </a:r>
            <a:r>
              <a:rPr lang="es-PE" b="1" dirty="0"/>
              <a:t>secuenciales</a:t>
            </a:r>
            <a:r>
              <a:rPr lang="es-PE" dirty="0"/>
              <a:t>:</a:t>
            </a:r>
          </a:p>
          <a:p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err="1"/>
              <a:t>Speech</a:t>
            </a:r>
            <a:r>
              <a:rPr lang="es-PE" dirty="0"/>
              <a:t> </a:t>
            </a:r>
            <a:r>
              <a:rPr lang="es-PE" dirty="0" err="1"/>
              <a:t>Recognition</a:t>
            </a:r>
            <a:endParaRPr lang="es-PE" dirty="0"/>
          </a:p>
          <a:p>
            <a:endParaRPr lang="es-PE" dirty="0"/>
          </a:p>
          <a:p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err="1"/>
              <a:t>Sentiment</a:t>
            </a:r>
            <a:r>
              <a:rPr lang="es-PE" dirty="0"/>
              <a:t> </a:t>
            </a:r>
            <a:r>
              <a:rPr lang="es-PE" dirty="0" err="1"/>
              <a:t>Analysis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Análisis de secuencias biológicas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Machine </a:t>
            </a:r>
            <a:r>
              <a:rPr lang="es-PE" dirty="0" err="1"/>
              <a:t>Translation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Procesamiento de video: reconocimiento de actividades</a:t>
            </a:r>
          </a:p>
        </p:txBody>
      </p:sp>
      <p:pic>
        <p:nvPicPr>
          <p:cNvPr id="2050" name="Picture 2" descr="Speech Recognition in Outl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57" y="2847032"/>
            <a:ext cx="4942540" cy="247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ntiment Class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46" y="2724568"/>
            <a:ext cx="5380762" cy="269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ep Recurrent Neural Network for Protein Function Prediction from Sequence  | bioRxi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931" y="2811576"/>
            <a:ext cx="6709266" cy="25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057" y="2589938"/>
            <a:ext cx="3985740" cy="2985458"/>
          </a:xfrm>
          <a:prstGeom prst="rect">
            <a:avLst/>
          </a:prstGeom>
        </p:spPr>
      </p:pic>
      <p:pic>
        <p:nvPicPr>
          <p:cNvPr id="2058" name="Picture 10" descr="SE367 : Cognitive Scienc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4"/>
          <a:stretch/>
        </p:blipFill>
        <p:spPr bwMode="auto">
          <a:xfrm>
            <a:off x="5189701" y="2336895"/>
            <a:ext cx="6151726" cy="346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29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7.1. Introducción a Redes Neuronales Recurrentes (RNN)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52739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¿Por qué no usar una red neuronal </a:t>
            </a:r>
            <a:r>
              <a:rPr lang="es-PE" dirty="0" err="1"/>
              <a:t>feedforward</a:t>
            </a:r>
            <a:r>
              <a:rPr lang="es-PE" dirty="0"/>
              <a:t>?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El número de entradas y de salidas puede variar en cada ejemplo del corpus</a:t>
            </a:r>
          </a:p>
          <a:p>
            <a:endParaRPr lang="es-PE" dirty="0"/>
          </a:p>
          <a:p>
            <a:endParaRPr lang="es-PE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PE" dirty="0" err="1"/>
              <a:t>Padding</a:t>
            </a:r>
            <a:endParaRPr lang="es-P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PE" dirty="0"/>
              <a:t>La red no comparte la información aprendida a lo largo de las diferentes posiciones del texto</a:t>
            </a:r>
          </a:p>
        </p:txBody>
      </p:sp>
      <p:pic>
        <p:nvPicPr>
          <p:cNvPr id="3074" name="Picture 2" descr="Architecture of a simple neural network - Neural Networks with Keras  Cook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13337"/>
            <a:ext cx="5589495" cy="43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7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7.2. Simple RNN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8" y="2517020"/>
            <a:ext cx="2324629" cy="3020322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07" y="2536143"/>
            <a:ext cx="6434598" cy="3020322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05" y="3292552"/>
            <a:ext cx="2628019" cy="942370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499" y="4362478"/>
            <a:ext cx="2324629" cy="4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CONTENIDO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4" name="Rectángulo 3"/>
          <p:cNvSpPr/>
          <p:nvPr/>
        </p:nvSpPr>
        <p:spPr>
          <a:xfrm>
            <a:off x="1143510" y="1966774"/>
            <a:ext cx="988094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base">
              <a:buFont typeface="+mj-lt"/>
              <a:buAutoNum type="arabicPeriod" startAt="6"/>
            </a:pPr>
            <a:r>
              <a:rPr lang="en-US" sz="2400" b="1" dirty="0" err="1"/>
              <a:t>Redes</a:t>
            </a:r>
            <a:r>
              <a:rPr lang="en-US" sz="2400" b="1" dirty="0"/>
              <a:t> </a:t>
            </a:r>
            <a:r>
              <a:rPr lang="en-US" sz="2400" b="1" dirty="0" err="1"/>
              <a:t>Neuronales</a:t>
            </a:r>
            <a:r>
              <a:rPr lang="en-US" sz="2400" b="1" dirty="0"/>
              <a:t> y </a:t>
            </a:r>
            <a:r>
              <a:rPr lang="en-US" sz="2400" b="1" dirty="0" err="1"/>
              <a:t>sus</a:t>
            </a:r>
            <a:r>
              <a:rPr lang="en-US" sz="2400" b="1" dirty="0"/>
              <a:t> </a:t>
            </a:r>
            <a:r>
              <a:rPr lang="en-US" sz="2400" b="1" dirty="0" err="1"/>
              <a:t>aplicaciones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NLP</a:t>
            </a:r>
          </a:p>
          <a:p>
            <a:pPr algn="just" fontAlgn="base"/>
            <a:endParaRPr lang="en-US" b="1" dirty="0"/>
          </a:p>
          <a:p>
            <a:pPr lvl="1" algn="just" fontAlgn="base"/>
            <a:r>
              <a:rPr lang="es-PE" sz="2000" dirty="0"/>
              <a:t>6.1. Introducción a Redes Neuronales en NLP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6.2. Unidades Neuronales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6.3. Red Neuronal </a:t>
            </a:r>
            <a:r>
              <a:rPr lang="es-PE" sz="2000" dirty="0" err="1"/>
              <a:t>Feedforward</a:t>
            </a:r>
            <a:endParaRPr lang="es-PE" sz="2000" dirty="0"/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6.4. Entrenamiento de una red neuronal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6.5 Neural </a:t>
            </a:r>
            <a:r>
              <a:rPr lang="es-PE" sz="2000" dirty="0" err="1"/>
              <a:t>Language</a:t>
            </a:r>
            <a:r>
              <a:rPr lang="es-PE" sz="2000" dirty="0"/>
              <a:t> </a:t>
            </a:r>
            <a:r>
              <a:rPr lang="es-PE" sz="2000" dirty="0" err="1"/>
              <a:t>Models</a:t>
            </a:r>
            <a:endParaRPr lang="en-US" sz="2000" b="1" dirty="0"/>
          </a:p>
          <a:p>
            <a:pPr algn="just" fontAlgn="base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978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09" y="1531251"/>
            <a:ext cx="7373379" cy="491240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7.2. Simple RNN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0" name="Imagen 9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"/>
          <a:stretch/>
        </p:blipFill>
        <p:spPr>
          <a:xfrm>
            <a:off x="2409309" y="1902174"/>
            <a:ext cx="7373379" cy="45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7.3. Arquitecturas de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RNNs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026" name="Picture 2" descr="Types of RNN (Recurrent Neural Networ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57" y="1664681"/>
            <a:ext cx="10507083" cy="484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7.3. Arquitecturas de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RNNs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3" name="Imagen 2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/>
          <a:stretch/>
        </p:blipFill>
        <p:spPr>
          <a:xfrm>
            <a:off x="2569439" y="1932786"/>
            <a:ext cx="7205521" cy="422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7.3. Arquitecturas de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RNNs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86" y="2854035"/>
            <a:ext cx="6891025" cy="3622916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0" y="5118464"/>
            <a:ext cx="2219495" cy="469069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" y="4373516"/>
            <a:ext cx="2372012" cy="474403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06" y="4681589"/>
            <a:ext cx="1610194" cy="436875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40" y="1650041"/>
            <a:ext cx="7454120" cy="485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0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7.4. Otros tipos de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RNNs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: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GRUs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y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LSTMs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4098" name="Picture 2" descr="Image for po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56886"/>
            <a:ext cx="6855262" cy="48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898250" y="1946101"/>
            <a:ext cx="527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err="1"/>
              <a:t>GRUs</a:t>
            </a:r>
            <a:endParaRPr lang="es-PE" b="1" dirty="0"/>
          </a:p>
        </p:txBody>
      </p:sp>
      <p:pic>
        <p:nvPicPr>
          <p:cNvPr id="4100" name="Picture 4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0" t="17092" r="35523" b="31393"/>
          <a:stretch/>
        </p:blipFill>
        <p:spPr bwMode="auto">
          <a:xfrm>
            <a:off x="149663" y="3044110"/>
            <a:ext cx="324196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7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81" y="1653056"/>
            <a:ext cx="6860678" cy="485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for po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53" y="1648462"/>
            <a:ext cx="6859406" cy="485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7.4. Otros tipos de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RNNs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: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GRUs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y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LSTMs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898250" y="1946101"/>
            <a:ext cx="527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err="1"/>
              <a:t>GRUs</a:t>
            </a:r>
            <a:endParaRPr lang="es-PE" b="1" dirty="0"/>
          </a:p>
        </p:txBody>
      </p:sp>
      <p:pic>
        <p:nvPicPr>
          <p:cNvPr id="4100" name="Picture 4" descr="Image for pos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0" t="17092" r="35523" b="31393"/>
          <a:stretch/>
        </p:blipFill>
        <p:spPr bwMode="auto">
          <a:xfrm>
            <a:off x="0" y="2755689"/>
            <a:ext cx="324196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for pos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3" t="-478" r="37150" b="35407"/>
          <a:stretch/>
        </p:blipFill>
        <p:spPr bwMode="auto">
          <a:xfrm>
            <a:off x="34635" y="3339721"/>
            <a:ext cx="3172691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for pos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82" y="1646426"/>
            <a:ext cx="6855277" cy="484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for pos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6" t="11637" r="34526" b="33091"/>
          <a:stretch/>
        </p:blipFill>
        <p:spPr bwMode="auto">
          <a:xfrm>
            <a:off x="0" y="3923753"/>
            <a:ext cx="3671455" cy="52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for pos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81" y="1657650"/>
            <a:ext cx="6860678" cy="485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for pos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t="23531" r="34985" b="18583"/>
          <a:stretch/>
        </p:blipFill>
        <p:spPr bwMode="auto">
          <a:xfrm>
            <a:off x="34635" y="4562604"/>
            <a:ext cx="3685310" cy="54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4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7.4. Otros tipos de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RNNs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: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GRUs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y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LSTMs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898250" y="1946101"/>
            <a:ext cx="527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err="1"/>
              <a:t>LSTMs</a:t>
            </a:r>
            <a:endParaRPr lang="es-PE" b="1" dirty="0"/>
          </a:p>
        </p:txBody>
      </p:sp>
      <p:pic>
        <p:nvPicPr>
          <p:cNvPr id="8194" name="Picture 2" descr="A LSTM neural netwo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96" y="2609936"/>
            <a:ext cx="958140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20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7.4. Otros tipos de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RNNs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: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GRUs</a:t>
            </a:r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y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LSTMs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898250" y="1946101"/>
            <a:ext cx="527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err="1"/>
              <a:t>LSTMs</a:t>
            </a:r>
            <a:endParaRPr lang="es-PE" b="1" dirty="0"/>
          </a:p>
        </p:txBody>
      </p:sp>
      <p:pic>
        <p:nvPicPr>
          <p:cNvPr id="10242" name="Picture 2" descr="https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9" y="2744435"/>
            <a:ext cx="10800000" cy="33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9" y="2739841"/>
            <a:ext cx="10800000" cy="33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9" y="2735246"/>
            <a:ext cx="10800000" cy="33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9" y="2735246"/>
            <a:ext cx="10800000" cy="33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0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0" y="0"/>
            <a:ext cx="12188757" cy="6867727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 l="-1" t="-7649" r="-2331" b="-19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8" y="761384"/>
            <a:ext cx="3550191" cy="734208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8262466" y="5906345"/>
            <a:ext cx="3624734" cy="387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PE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www.inictel-uni.edu.pe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731" y="5572983"/>
            <a:ext cx="1086637" cy="253185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4313232" y="3415279"/>
            <a:ext cx="3326901" cy="387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4400" b="1" dirty="0">
                <a:solidFill>
                  <a:schemeClr val="bg1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¡GRACIAS!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083929" y="3909814"/>
            <a:ext cx="1330859" cy="63374"/>
          </a:xfrm>
          <a:prstGeom prst="rect">
            <a:avLst/>
          </a:prstGeom>
          <a:solidFill>
            <a:srgbClr val="079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50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CONTENIDO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4" name="Rectángulo 3"/>
          <p:cNvSpPr/>
          <p:nvPr/>
        </p:nvSpPr>
        <p:spPr>
          <a:xfrm>
            <a:off x="1143510" y="1966774"/>
            <a:ext cx="988094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base">
              <a:buFont typeface="+mj-lt"/>
              <a:buAutoNum type="arabicPeriod" startAt="7"/>
            </a:pPr>
            <a:r>
              <a:rPr lang="en-US" sz="2400" b="1" dirty="0" err="1"/>
              <a:t>Redes</a:t>
            </a:r>
            <a:r>
              <a:rPr lang="en-US" sz="2400" b="1" dirty="0"/>
              <a:t> </a:t>
            </a:r>
            <a:r>
              <a:rPr lang="en-US" sz="2400" b="1" dirty="0" err="1"/>
              <a:t>Neuronales</a:t>
            </a:r>
            <a:r>
              <a:rPr lang="en-US" sz="2400" b="1" dirty="0"/>
              <a:t> </a:t>
            </a:r>
            <a:r>
              <a:rPr lang="en-US" sz="2400" b="1" dirty="0" err="1"/>
              <a:t>Recurrentes</a:t>
            </a:r>
            <a:endParaRPr lang="en-US" sz="2400" b="1" dirty="0"/>
          </a:p>
          <a:p>
            <a:pPr lvl="1" algn="just" fontAlgn="base"/>
            <a:endParaRPr lang="es-PE" dirty="0"/>
          </a:p>
          <a:p>
            <a:pPr lvl="1" algn="just" fontAlgn="base"/>
            <a:r>
              <a:rPr lang="es-PE" sz="2000" dirty="0"/>
              <a:t>7.1. Introducción a Redes Neuronales Recurrentes (RNN)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7.2. Simple RNN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7.3. Arquitecturas de </a:t>
            </a:r>
            <a:r>
              <a:rPr lang="es-PE" sz="2000" dirty="0" err="1"/>
              <a:t>RNNs</a:t>
            </a:r>
            <a:endParaRPr lang="es-PE" sz="2000" dirty="0"/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7.4. Otros tipos de </a:t>
            </a:r>
            <a:r>
              <a:rPr lang="es-PE" sz="2000" dirty="0" err="1"/>
              <a:t>RNNs</a:t>
            </a:r>
            <a:r>
              <a:rPr lang="es-PE" sz="2000" dirty="0"/>
              <a:t>: </a:t>
            </a:r>
            <a:r>
              <a:rPr lang="es-PE" sz="2000" dirty="0" err="1"/>
              <a:t>GRUs</a:t>
            </a:r>
            <a:r>
              <a:rPr lang="es-PE" sz="2000" dirty="0"/>
              <a:t> y </a:t>
            </a:r>
            <a:r>
              <a:rPr lang="es-PE" sz="2000" dirty="0" err="1"/>
              <a:t>LSTMs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13424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8993"/>
            <a:ext cx="12191999" cy="55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6.1. Introducción a Redes Neuronales en NLP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La </a:t>
            </a:r>
            <a:r>
              <a:rPr lang="es-PE" b="1" dirty="0"/>
              <a:t>redes neuronales</a:t>
            </a:r>
            <a:r>
              <a:rPr lang="es-PE" dirty="0"/>
              <a:t> son herramientas fundamentales en </a:t>
            </a:r>
            <a:r>
              <a:rPr lang="es-PE" b="1" dirty="0"/>
              <a:t>NLP</a:t>
            </a:r>
            <a:r>
              <a:rPr lang="es-PE" dirty="0"/>
              <a:t> y además muy antiguas.</a:t>
            </a:r>
          </a:p>
          <a:p>
            <a:endParaRPr lang="es-PE" dirty="0"/>
          </a:p>
          <a:p>
            <a:r>
              <a:rPr lang="es-PE" dirty="0"/>
              <a:t>Las primeras redes neuronales usadas en NLP fueron del tipo </a:t>
            </a:r>
            <a:r>
              <a:rPr lang="es-PE" b="1" dirty="0" err="1"/>
              <a:t>feedforward</a:t>
            </a:r>
            <a:r>
              <a:rPr lang="es-PE" dirty="0"/>
              <a:t> ya que los cálculos se realizan desde la </a:t>
            </a:r>
            <a:r>
              <a:rPr lang="es-PE" b="1" dirty="0"/>
              <a:t>capa de entrada</a:t>
            </a:r>
            <a:r>
              <a:rPr lang="es-PE" dirty="0"/>
              <a:t> hasta la </a:t>
            </a:r>
            <a:r>
              <a:rPr lang="es-PE" b="1" dirty="0"/>
              <a:t>capa de las salida</a:t>
            </a:r>
            <a:r>
              <a:rPr lang="es-PE" dirty="0"/>
              <a:t> y una de sus aplicaciones en NLP es en la tarea de </a:t>
            </a:r>
            <a:r>
              <a:rPr lang="es-PE" b="1" dirty="0"/>
              <a:t>clasificación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La matemática atrás de las redes neuronales es muy similar a la del </a:t>
            </a:r>
            <a:r>
              <a:rPr lang="es-PE" b="1" dirty="0"/>
              <a:t>clasificador de regresión logística</a:t>
            </a:r>
            <a:r>
              <a:rPr lang="es-PE" dirty="0"/>
              <a:t>; sin embargo, existen algunas diferencias cómo:</a:t>
            </a:r>
          </a:p>
          <a:p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Una red neuronal simple (con una sola capa oculta) puede ser capaz de aprender a mapear cualquier función, por lo que es más potente que una regresión logística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Mientras que para el clasificador de regresión logística era necesario </a:t>
            </a:r>
            <a:r>
              <a:rPr lang="es-PE" b="1" dirty="0"/>
              <a:t>desarrollar o seleccionar adecuadamente las características</a:t>
            </a:r>
            <a:r>
              <a:rPr lang="es-PE" dirty="0"/>
              <a:t> de los textos de entrada, para las redes neuronales es más común ingresar </a:t>
            </a:r>
            <a:r>
              <a:rPr lang="es-PE" b="1" dirty="0"/>
              <a:t>directamente el texto</a:t>
            </a:r>
            <a:r>
              <a:rPr lang="es-PE" dirty="0"/>
              <a:t> y permitir a la red que </a:t>
            </a:r>
            <a:r>
              <a:rPr lang="es-PE" b="1" dirty="0"/>
              <a:t>aprenda la representación</a:t>
            </a:r>
            <a:r>
              <a:rPr lang="es-PE" dirty="0"/>
              <a:t> del mismo (cómo en el caso de los vectores densos de word2vec).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0410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6.2. Unidades Neuronales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Una </a:t>
            </a:r>
            <a:r>
              <a:rPr lang="es-PE" b="1" dirty="0"/>
              <a:t>unidad neuronal</a:t>
            </a:r>
            <a:r>
              <a:rPr lang="es-PE" dirty="0"/>
              <a:t> es la mínima unidad dentro de una red neuronal que recibe un conjunto de valores reales como entrada, realiza un cálculo en base a ellos y produce una respuesta.</a:t>
            </a: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85" y="3008691"/>
            <a:ext cx="1629002" cy="628738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04" y="3151586"/>
            <a:ext cx="1257475" cy="342948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07" y="3915193"/>
            <a:ext cx="1324160" cy="323895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506" y="4659747"/>
            <a:ext cx="2048161" cy="619211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62" y="5699617"/>
            <a:ext cx="4105848" cy="628738"/>
          </a:xfrm>
          <a:prstGeom prst="rect">
            <a:avLst/>
          </a:prstGeom>
        </p:spPr>
      </p:pic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67" y="3008691"/>
            <a:ext cx="3219899" cy="3105583"/>
          </a:xfrm>
          <a:prstGeom prst="rect">
            <a:avLst/>
          </a:prstGeom>
        </p:spPr>
      </p:pic>
      <p:cxnSp>
        <p:nvCxnSpPr>
          <p:cNvPr id="21" name="Conector recto de flecha 20"/>
          <p:cNvCxnSpPr>
            <a:stCxn id="3" idx="3"/>
            <a:endCxn id="4" idx="1"/>
          </p:cNvCxnSpPr>
          <p:nvPr/>
        </p:nvCxnSpPr>
        <p:spPr>
          <a:xfrm>
            <a:off x="3681587" y="3323060"/>
            <a:ext cx="553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6.2. Unidades Neuronales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65" y="1849807"/>
            <a:ext cx="1324160" cy="323895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65" y="2538759"/>
            <a:ext cx="2048161" cy="619211"/>
          </a:xfrm>
          <a:prstGeom prst="rect">
            <a:avLst/>
          </a:prstGeom>
        </p:spPr>
      </p:pic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69" y="2495890"/>
            <a:ext cx="1371791" cy="704948"/>
          </a:xfrm>
          <a:prstGeom prst="rect">
            <a:avLst/>
          </a:prstGeom>
        </p:spPr>
      </p:pic>
      <p:pic>
        <p:nvPicPr>
          <p:cNvPr id="13" name="Imagen 12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46" y="2653074"/>
            <a:ext cx="1438476" cy="390580"/>
          </a:xfrm>
          <a:prstGeom prst="rect">
            <a:avLst/>
          </a:prstGeom>
        </p:spPr>
      </p:pic>
      <p:pic>
        <p:nvPicPr>
          <p:cNvPr id="17" name="Imagen 16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3" y="3327709"/>
            <a:ext cx="9551843" cy="2909191"/>
          </a:xfrm>
          <a:prstGeom prst="rect">
            <a:avLst/>
          </a:prstGeom>
        </p:spPr>
      </p:pic>
      <p:pic>
        <p:nvPicPr>
          <p:cNvPr id="18" name="Imagen 17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59" y="3359788"/>
            <a:ext cx="5906419" cy="29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6.3. Red Neuronal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Feedforward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Una red neuronal </a:t>
            </a:r>
            <a:r>
              <a:rPr lang="es-PE" b="1" dirty="0" err="1"/>
              <a:t>feedforward</a:t>
            </a:r>
            <a:r>
              <a:rPr lang="es-PE" dirty="0"/>
              <a:t> es una red de múltiples capas (</a:t>
            </a:r>
            <a:r>
              <a:rPr lang="es-PE" b="1" dirty="0" err="1"/>
              <a:t>multilayer</a:t>
            </a:r>
            <a:r>
              <a:rPr lang="es-PE" dirty="0"/>
              <a:t>) en las cuales las unidades neuronales están conectadas </a:t>
            </a:r>
            <a:r>
              <a:rPr lang="es-PE" b="1" dirty="0"/>
              <a:t>sin ninguna retroalimentación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Históricamente, algunas veces las redes neuronales </a:t>
            </a:r>
            <a:r>
              <a:rPr lang="es-PE" dirty="0" err="1"/>
              <a:t>feedforward</a:t>
            </a:r>
            <a:r>
              <a:rPr lang="es-PE" dirty="0"/>
              <a:t> han sido denominadas </a:t>
            </a:r>
            <a:r>
              <a:rPr lang="es-PE" b="1" dirty="0" err="1"/>
              <a:t>multi-layer</a:t>
            </a:r>
            <a:r>
              <a:rPr lang="es-PE" b="1" dirty="0"/>
              <a:t> </a:t>
            </a:r>
            <a:r>
              <a:rPr lang="es-PE" b="1" dirty="0" err="1"/>
              <a:t>perceptrons</a:t>
            </a:r>
            <a:r>
              <a:rPr lang="es-PE" dirty="0"/>
              <a:t> o </a:t>
            </a:r>
            <a:r>
              <a:rPr lang="es-PE" b="1" dirty="0" err="1"/>
              <a:t>MLPs</a:t>
            </a:r>
            <a:r>
              <a:rPr lang="es-PE" dirty="0"/>
              <a:t> aunque ahora sería un error debido a que un </a:t>
            </a:r>
            <a:r>
              <a:rPr lang="es-PE" b="1" dirty="0" err="1"/>
              <a:t>perceptron</a:t>
            </a:r>
            <a:r>
              <a:rPr lang="es-PE" dirty="0"/>
              <a:t> es netamente </a:t>
            </a:r>
            <a:r>
              <a:rPr lang="es-PE" b="1" dirty="0"/>
              <a:t>lineal</a:t>
            </a:r>
            <a:r>
              <a:rPr lang="es-PE" dirty="0"/>
              <a:t>.</a:t>
            </a:r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27" y="3509003"/>
            <a:ext cx="4558945" cy="29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8071</TotalTime>
  <Words>2000</Words>
  <Application>Microsoft Office PowerPoint</Application>
  <PresentationFormat>Panorámica</PresentationFormat>
  <Paragraphs>360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8" baseType="lpstr">
      <vt:lpstr>Arial</vt:lpstr>
      <vt:lpstr>Arial Black</vt:lpstr>
      <vt:lpstr>Arial Narrow</vt:lpstr>
      <vt:lpstr>Calibri</vt:lpstr>
      <vt:lpstr>Calibri Light</vt:lpstr>
      <vt:lpstr>Cambria Math</vt:lpstr>
      <vt:lpstr>Comic Sans MS</vt:lpstr>
      <vt:lpstr>Roboto Condensed</vt:lpstr>
      <vt:lpstr>Wingdings</vt:lpstr>
      <vt:lpstr>Tema de Office</vt:lpstr>
      <vt:lpstr>Presentación de PowerPoint</vt:lpstr>
      <vt:lpstr>www.inictel-uni.edu.pe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Martín Arteaga Meléndez</dc:creator>
  <cp:lastModifiedBy>Daniel Arteaga</cp:lastModifiedBy>
  <cp:revision>200</cp:revision>
  <dcterms:created xsi:type="dcterms:W3CDTF">2020-09-05T16:41:56Z</dcterms:created>
  <dcterms:modified xsi:type="dcterms:W3CDTF">2021-10-29T02:20:48Z</dcterms:modified>
</cp:coreProperties>
</file>